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0"/>
  </p:notesMasterIdLst>
  <p:sldIdLst>
    <p:sldId id="303" r:id="rId2"/>
    <p:sldId id="304" r:id="rId3"/>
    <p:sldId id="381" r:id="rId4"/>
    <p:sldId id="382" r:id="rId5"/>
    <p:sldId id="390" r:id="rId6"/>
    <p:sldId id="383" r:id="rId7"/>
    <p:sldId id="367" r:id="rId8"/>
    <p:sldId id="368" r:id="rId9"/>
    <p:sldId id="384" r:id="rId10"/>
    <p:sldId id="391" r:id="rId11"/>
    <p:sldId id="392" r:id="rId12"/>
    <p:sldId id="394" r:id="rId13"/>
    <p:sldId id="395" r:id="rId14"/>
    <p:sldId id="396" r:id="rId15"/>
    <p:sldId id="393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12" r:id="rId25"/>
    <p:sldId id="409" r:id="rId26"/>
    <p:sldId id="410" r:id="rId27"/>
    <p:sldId id="411" r:id="rId28"/>
    <p:sldId id="414" r:id="rId29"/>
  </p:sldIdLst>
  <p:sldSz cx="9144000" cy="5143500" type="screen16x9"/>
  <p:notesSz cx="6858000" cy="9144000"/>
  <p:embeddedFontLst>
    <p:embeddedFont>
      <p:font typeface="Passion One" panose="020B0604020202020204" charset="0"/>
      <p:regular r:id="rId31"/>
      <p:bold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0933B-BBA4-41BB-B052-A9053D9A789C}">
  <a:tblStyle styleId="{E860933B-BBA4-41BB-B052-A9053D9A78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7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36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40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93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80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56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18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8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0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46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91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76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815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569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758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4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24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1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7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65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02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685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114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3686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42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5921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512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001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6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930300" y="540000"/>
            <a:ext cx="72834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930300" y="1381300"/>
            <a:ext cx="7283400" cy="31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79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"/>
          <p:cNvSpPr txBox="1">
            <a:spLocks noGrp="1"/>
          </p:cNvSpPr>
          <p:nvPr>
            <p:ph type="title" hasCustomPrompt="1"/>
          </p:nvPr>
        </p:nvSpPr>
        <p:spPr>
          <a:xfrm>
            <a:off x="1652700" y="1770750"/>
            <a:ext cx="58386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0" name="Google Shape;1030;p11"/>
          <p:cNvSpPr txBox="1">
            <a:spLocks noGrp="1"/>
          </p:cNvSpPr>
          <p:nvPr>
            <p:ph type="subTitle" idx="1"/>
          </p:nvPr>
        </p:nvSpPr>
        <p:spPr>
          <a:xfrm>
            <a:off x="1652700" y="2760150"/>
            <a:ext cx="58386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65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5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874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5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"/>
          <p:cNvSpPr txBox="1">
            <a:spLocks noGrp="1"/>
          </p:cNvSpPr>
          <p:nvPr>
            <p:ph type="title"/>
          </p:nvPr>
        </p:nvSpPr>
        <p:spPr>
          <a:xfrm>
            <a:off x="930300" y="540000"/>
            <a:ext cx="72834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"/>
          </p:nvPr>
        </p:nvSpPr>
        <p:spPr>
          <a:xfrm>
            <a:off x="1992006" y="3138700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2"/>
          </p:nvPr>
        </p:nvSpPr>
        <p:spPr>
          <a:xfrm>
            <a:off x="1992017" y="3532300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3" hasCustomPrompt="1"/>
          </p:nvPr>
        </p:nvSpPr>
        <p:spPr>
          <a:xfrm>
            <a:off x="1113000" y="3138700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4"/>
          </p:nvPr>
        </p:nvSpPr>
        <p:spPr>
          <a:xfrm>
            <a:off x="5794781" y="3138700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subTitle" idx="5"/>
          </p:nvPr>
        </p:nvSpPr>
        <p:spPr>
          <a:xfrm>
            <a:off x="5794792" y="3532300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6" hasCustomPrompt="1"/>
          </p:nvPr>
        </p:nvSpPr>
        <p:spPr>
          <a:xfrm>
            <a:off x="4915775" y="3138700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7"/>
          </p:nvPr>
        </p:nvSpPr>
        <p:spPr>
          <a:xfrm>
            <a:off x="1992006" y="1646438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subTitle" idx="8"/>
          </p:nvPr>
        </p:nvSpPr>
        <p:spPr>
          <a:xfrm>
            <a:off x="1992017" y="2040038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3"/>
          <p:cNvSpPr txBox="1">
            <a:spLocks noGrp="1"/>
          </p:cNvSpPr>
          <p:nvPr>
            <p:ph type="title" idx="9" hasCustomPrompt="1"/>
          </p:nvPr>
        </p:nvSpPr>
        <p:spPr>
          <a:xfrm>
            <a:off x="1113000" y="1646444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80" name="Google Shape;1080;p13"/>
          <p:cNvSpPr txBox="1">
            <a:spLocks noGrp="1"/>
          </p:cNvSpPr>
          <p:nvPr>
            <p:ph type="subTitle" idx="13"/>
          </p:nvPr>
        </p:nvSpPr>
        <p:spPr>
          <a:xfrm>
            <a:off x="5794781" y="1646438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81" name="Google Shape;1081;p13"/>
          <p:cNvSpPr txBox="1">
            <a:spLocks noGrp="1"/>
          </p:cNvSpPr>
          <p:nvPr>
            <p:ph type="subTitle" idx="14"/>
          </p:nvPr>
        </p:nvSpPr>
        <p:spPr>
          <a:xfrm>
            <a:off x="5794792" y="2040038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5775" y="1646444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52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244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28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92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355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4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474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049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>
            <a:extLst>
              <a:ext uri="{FF2B5EF4-FFF2-40B4-BE49-F238E27FC236}">
                <a16:creationId xmlns:a16="http://schemas.microsoft.com/office/drawing/2014/main" id="{9EC34CDE-77B7-4298-A2B9-306882FA8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4500" y="603250"/>
            <a:ext cx="4889500" cy="946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000" kern="10">
              <a:solidFill>
                <a:srgbClr val="00CC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WordArt 12">
            <a:extLst>
              <a:ext uri="{FF2B5EF4-FFF2-40B4-BE49-F238E27FC236}">
                <a16:creationId xmlns:a16="http://schemas.microsoft.com/office/drawing/2014/main" id="{9A7A36DF-02A8-434F-ACA1-C7096EE44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0000" y="628650"/>
            <a:ext cx="5486400" cy="1943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912"/>
                <a:gd name="adj2" fmla="val 1111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F0A77DEC-62A1-4A65-8C18-C88F050C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3114011"/>
            <a:ext cx="406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m Loại Đồng Để Làm Gì? 3 Ngành Dùng Nhiều Kim Loại Đồng Nhất Là?">
            <a:extLst>
              <a:ext uri="{FF2B5EF4-FFF2-40B4-BE49-F238E27FC236}">
                <a16:creationId xmlns:a16="http://schemas.microsoft.com/office/drawing/2014/main" id="{51C25C1D-4ABB-4A0F-B771-AE0D3957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1" y="858983"/>
            <a:ext cx="3378762" cy="15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ức nặng của một ly nước - Trí Thức VN">
            <a:extLst>
              <a:ext uri="{FF2B5EF4-FFF2-40B4-BE49-F238E27FC236}">
                <a16:creationId xmlns:a16="http://schemas.microsoft.com/office/drawing/2014/main" id="{BDDC791B-E35C-4AB9-9F17-AC531143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3" y="3021813"/>
            <a:ext cx="3378762" cy="15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ủ tục hải quan nhập khẩu đường tinh luyện">
            <a:extLst>
              <a:ext uri="{FF2B5EF4-FFF2-40B4-BE49-F238E27FC236}">
                <a16:creationId xmlns:a16="http://schemas.microsoft.com/office/drawing/2014/main" id="{102466CC-C8CC-44F8-A252-96E78D78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9" y="3021812"/>
            <a:ext cx="3374274" cy="15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83B2A69-88E1-4A09-80CB-29CBC4BE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9" y="853415"/>
            <a:ext cx="3374274" cy="15900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9C822BB-F0B7-4BC6-B98C-98E64778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 HÌNH MỘT SỐ CHẤT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FBCEB5D-13A2-44C9-B2EC-A6A37A45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069" y="296185"/>
            <a:ext cx="5259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 BIẾT TÊN CÁC CHẤT?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7B15698-4C45-4808-975D-D62DAFCE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33" y="2452959"/>
            <a:ext cx="337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B7063B2-98DA-4AF2-AC5C-4E83AB90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11" y="1976974"/>
            <a:ext cx="337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B0026C-3703-4545-9E2F-184ADB99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99" y="2469160"/>
            <a:ext cx="337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FA14F-4091-4150-9F88-37B3A537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089" y="1985088"/>
            <a:ext cx="183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F5BA87E-EEBF-4477-9478-E5ECEAB0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43" y="4604767"/>
            <a:ext cx="3374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49F39E6-3E97-4FCD-AFAC-37A2FA33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4132846"/>
            <a:ext cx="14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A11AE5A-707C-419D-B01E-A770FBFC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271" y="4598951"/>
            <a:ext cx="337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 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F14305A-505F-4B1B-BDB0-A504C9CB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980" y="4147519"/>
            <a:ext cx="1691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76C2F57B-CE78-49AD-9BB7-4246005D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57"/>
            <a:ext cx="624033" cy="4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0FBCEB5D-13A2-44C9-B2EC-A6A37A45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31" y="1697653"/>
            <a:ext cx="540639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59A5B9-FF6E-48FC-8906-6462822D553C}"/>
              </a:ext>
            </a:extLst>
          </p:cNvPr>
          <p:cNvGrpSpPr/>
          <p:nvPr/>
        </p:nvGrpSpPr>
        <p:grpSpPr>
          <a:xfrm>
            <a:off x="2362571" y="102870"/>
            <a:ext cx="3382072" cy="1590093"/>
            <a:chOff x="625211" y="858983"/>
            <a:chExt cx="3382072" cy="1590093"/>
          </a:xfrm>
        </p:grpSpPr>
        <p:pic>
          <p:nvPicPr>
            <p:cNvPr id="1026" name="Picture 2" descr="Kim Loại Đồng Để Làm Gì? 3 Ngành Dùng Nhiều Kim Loại Đồng Nhất Là?">
              <a:extLst>
                <a:ext uri="{FF2B5EF4-FFF2-40B4-BE49-F238E27FC236}">
                  <a16:creationId xmlns:a16="http://schemas.microsoft.com/office/drawing/2014/main" id="{51C25C1D-4ABB-4A0F-B771-AE0D3957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21" y="858983"/>
              <a:ext cx="3378762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B7063B2-98DA-4AF2-AC5C-4E83AB905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11" y="1976974"/>
              <a:ext cx="3378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Kim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loại</a:t>
              </a: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đồng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78ED08F3-30C0-4896-990D-5904DC88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1" y="1705386"/>
            <a:ext cx="6023611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copper. </a:t>
            </a:r>
          </a:p>
        </p:txBody>
      </p:sp>
      <p:pic>
        <p:nvPicPr>
          <p:cNvPr id="2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895B24BD-F407-4EA4-9D44-F5DAD44C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0FBCEB5D-13A2-44C9-B2EC-A6A37A45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31" y="1697653"/>
            <a:ext cx="540639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59A5B9-FF6E-48FC-8906-6462822D553C}"/>
              </a:ext>
            </a:extLst>
          </p:cNvPr>
          <p:cNvGrpSpPr/>
          <p:nvPr/>
        </p:nvGrpSpPr>
        <p:grpSpPr>
          <a:xfrm>
            <a:off x="2362571" y="102870"/>
            <a:ext cx="3382072" cy="1590093"/>
            <a:chOff x="625211" y="858983"/>
            <a:chExt cx="3382072" cy="1590093"/>
          </a:xfrm>
        </p:grpSpPr>
        <p:pic>
          <p:nvPicPr>
            <p:cNvPr id="1026" name="Picture 2" descr="Kim Loại Đồng Để Làm Gì? 3 Ngành Dùng Nhiều Kim Loại Đồng Nhất Là?">
              <a:extLst>
                <a:ext uri="{FF2B5EF4-FFF2-40B4-BE49-F238E27FC236}">
                  <a16:creationId xmlns:a16="http://schemas.microsoft.com/office/drawing/2014/main" id="{51C25C1D-4ABB-4A0F-B771-AE0D3957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21" y="858983"/>
              <a:ext cx="3378762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B7063B2-98DA-4AF2-AC5C-4E83AB905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11" y="1976974"/>
              <a:ext cx="3378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Kim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loại</a:t>
              </a: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đồng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78ED08F3-30C0-4896-990D-5904DC88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6" y="1705386"/>
            <a:ext cx="784098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oxygen. </a:t>
            </a:r>
          </a:p>
        </p:txBody>
      </p:sp>
      <p:pic>
        <p:nvPicPr>
          <p:cNvPr id="2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895B24BD-F407-4EA4-9D44-F5DAD44C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1985F6-7EEE-4F45-A1B9-723E8B5B4B01}"/>
              </a:ext>
            </a:extLst>
          </p:cNvPr>
          <p:cNvGrpSpPr/>
          <p:nvPr/>
        </p:nvGrpSpPr>
        <p:grpSpPr>
          <a:xfrm>
            <a:off x="2359261" y="102870"/>
            <a:ext cx="3379939" cy="1590093"/>
            <a:chOff x="624033" y="3021813"/>
            <a:chExt cx="3379939" cy="1590093"/>
          </a:xfrm>
        </p:grpSpPr>
        <p:pic>
          <p:nvPicPr>
            <p:cNvPr id="11" name="Picture 2" descr="Sức nặng của một ly nước - Trí Thức VN">
              <a:extLst>
                <a:ext uri="{FF2B5EF4-FFF2-40B4-BE49-F238E27FC236}">
                  <a16:creationId xmlns:a16="http://schemas.microsoft.com/office/drawing/2014/main" id="{C5C101D2-A9AC-442A-9226-A75FCC7E7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33" y="3021813"/>
              <a:ext cx="3378762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B29690D8-E847-4C35-AC86-B718995C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599" y="4132846"/>
              <a:ext cx="14893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Nước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4098" name="Picture 2" descr="Tại sao nước nóng đông đá nhanh hơn nước lạnh? - Giải Đáp Việt - Tri Thức  Cho Người Việt">
            <a:extLst>
              <a:ext uri="{FF2B5EF4-FFF2-40B4-BE49-F238E27FC236}">
                <a16:creationId xmlns:a16="http://schemas.microsoft.com/office/drawing/2014/main" id="{D8D70698-CF94-4294-B9AF-E1E45C1A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41" y="143010"/>
            <a:ext cx="2256969" cy="15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0FBCEB5D-13A2-44C9-B2EC-A6A37A45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31" y="1697653"/>
            <a:ext cx="540639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59A5B9-FF6E-48FC-8906-6462822D553C}"/>
              </a:ext>
            </a:extLst>
          </p:cNvPr>
          <p:cNvGrpSpPr/>
          <p:nvPr/>
        </p:nvGrpSpPr>
        <p:grpSpPr>
          <a:xfrm>
            <a:off x="2362571" y="102870"/>
            <a:ext cx="3382072" cy="1590093"/>
            <a:chOff x="625211" y="858983"/>
            <a:chExt cx="3382072" cy="1590093"/>
          </a:xfrm>
        </p:grpSpPr>
        <p:pic>
          <p:nvPicPr>
            <p:cNvPr id="1026" name="Picture 2" descr="Kim Loại Đồng Để Làm Gì? 3 Ngành Dùng Nhiều Kim Loại Đồng Nhất Là?">
              <a:extLst>
                <a:ext uri="{FF2B5EF4-FFF2-40B4-BE49-F238E27FC236}">
                  <a16:creationId xmlns:a16="http://schemas.microsoft.com/office/drawing/2014/main" id="{51C25C1D-4ABB-4A0F-B771-AE0D3957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21" y="858983"/>
              <a:ext cx="3378762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B7063B2-98DA-4AF2-AC5C-4E83AB905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11" y="1976974"/>
              <a:ext cx="3378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Kim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loại</a:t>
              </a: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đồng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78ED08F3-30C0-4896-990D-5904DC88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1" y="1702141"/>
            <a:ext cx="627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oxygen. </a:t>
            </a:r>
          </a:p>
        </p:txBody>
      </p:sp>
      <p:pic>
        <p:nvPicPr>
          <p:cNvPr id="2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895B24BD-F407-4EA4-9D44-F5DAD44C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3FCF40-A87B-48C9-9FAB-D9A10F197FCA}"/>
              </a:ext>
            </a:extLst>
          </p:cNvPr>
          <p:cNvGrpSpPr/>
          <p:nvPr/>
        </p:nvGrpSpPr>
        <p:grpSpPr>
          <a:xfrm>
            <a:off x="2373679" y="89188"/>
            <a:ext cx="3374274" cy="1593338"/>
            <a:chOff x="4911799" y="853415"/>
            <a:chExt cx="3374274" cy="1593338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5E90FEE3-FDD9-4F23-8125-016328E62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99" y="853415"/>
              <a:ext cx="3374274" cy="1590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E08EC80A-A5B5-4471-AF3E-7563AC9F9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5089" y="1985088"/>
              <a:ext cx="18395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Khí</a:t>
              </a: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oxygen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8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0FBCEB5D-13A2-44C9-B2EC-A6A37A45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31" y="1697653"/>
            <a:ext cx="540639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59A5B9-FF6E-48FC-8906-6462822D553C}"/>
              </a:ext>
            </a:extLst>
          </p:cNvPr>
          <p:cNvGrpSpPr/>
          <p:nvPr/>
        </p:nvGrpSpPr>
        <p:grpSpPr>
          <a:xfrm>
            <a:off x="2362571" y="102870"/>
            <a:ext cx="3382072" cy="1590093"/>
            <a:chOff x="625211" y="858983"/>
            <a:chExt cx="3382072" cy="1590093"/>
          </a:xfrm>
        </p:grpSpPr>
        <p:pic>
          <p:nvPicPr>
            <p:cNvPr id="1026" name="Picture 2" descr="Kim Loại Đồng Để Làm Gì? 3 Ngành Dùng Nhiều Kim Loại Đồng Nhất Là?">
              <a:extLst>
                <a:ext uri="{FF2B5EF4-FFF2-40B4-BE49-F238E27FC236}">
                  <a16:creationId xmlns:a16="http://schemas.microsoft.com/office/drawing/2014/main" id="{51C25C1D-4ABB-4A0F-B771-AE0D3957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21" y="858983"/>
              <a:ext cx="3378762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B7063B2-98DA-4AF2-AC5C-4E83AB905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11" y="1976974"/>
              <a:ext cx="3378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Kim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loại</a:t>
              </a: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đồng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78ED08F3-30C0-4896-990D-5904DC88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705681"/>
            <a:ext cx="892683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carbon, hydrogen, oxygen. </a:t>
            </a:r>
          </a:p>
        </p:txBody>
      </p:sp>
      <p:pic>
        <p:nvPicPr>
          <p:cNvPr id="2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895B24BD-F407-4EA4-9D44-F5DAD44C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1C8CD6-99F3-4BCA-8360-EF64C24B7FB1}"/>
              </a:ext>
            </a:extLst>
          </p:cNvPr>
          <p:cNvGrpSpPr/>
          <p:nvPr/>
        </p:nvGrpSpPr>
        <p:grpSpPr>
          <a:xfrm>
            <a:off x="2377311" y="94842"/>
            <a:ext cx="3477821" cy="1590093"/>
            <a:chOff x="4911799" y="3021812"/>
            <a:chExt cx="3477821" cy="1590093"/>
          </a:xfrm>
        </p:grpSpPr>
        <p:pic>
          <p:nvPicPr>
            <p:cNvPr id="11" name="Picture 2" descr="Thủ tục hải quan nhập khẩu đường tinh luyện">
              <a:extLst>
                <a:ext uri="{FF2B5EF4-FFF2-40B4-BE49-F238E27FC236}">
                  <a16:creationId xmlns:a16="http://schemas.microsoft.com/office/drawing/2014/main" id="{E2B77E92-75EC-4A05-9559-EE8946E03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99" y="3021812"/>
              <a:ext cx="3374274" cy="15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764EB3F8-DA20-4A3D-9C6E-8DC57A377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7980" y="4147519"/>
              <a:ext cx="16916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tabLst>
                  <a:tab pos="342900" algn="l"/>
                  <a:tab pos="457200" algn="l"/>
                  <a:tab pos="6858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Đường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5122" name="Picture 2" descr="Công thức hóa học của đường Saccharose, Glucose, Fructose là gì">
            <a:extLst>
              <a:ext uri="{FF2B5EF4-FFF2-40B4-BE49-F238E27FC236}">
                <a16:creationId xmlns:a16="http://schemas.microsoft.com/office/drawing/2014/main" id="{4B2191AF-819C-4D61-AE39-85D9E87F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04" y="102870"/>
            <a:ext cx="2687117" cy="16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220FF152-3AB1-4131-8362-D4892D9E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" y="0"/>
            <a:ext cx="9143278" cy="18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copper.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oxygen.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oxygen.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carbon, hydrogen, oxygen. 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EA28DF8C-4038-420A-9050-CF6BFFF8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891" y="1883657"/>
            <a:ext cx="61493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246FEA8C-5B83-4855-9228-2C09C1B8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28" y="3378454"/>
            <a:ext cx="3711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598623F-D7AC-453C-AA8B-C8D469ADE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340" y="3356600"/>
            <a:ext cx="482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52910"/>
              </p:ext>
            </p:extLst>
          </p:nvPr>
        </p:nvGraphicFramePr>
        <p:xfrm>
          <a:off x="140028" y="1956824"/>
          <a:ext cx="8552058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7389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4824669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567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586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646672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  <a:tr h="52206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349894"/>
                  </a:ext>
                </a:extLst>
              </a:tr>
            </a:tbl>
          </a:graphicData>
        </a:graphic>
      </p:graphicFrame>
      <p:sp>
        <p:nvSpPr>
          <p:cNvPr id="37" name="TextBox 3">
            <a:extLst>
              <a:ext uri="{FF2B5EF4-FFF2-40B4-BE49-F238E27FC236}">
                <a16:creationId xmlns:a16="http://schemas.microsoft.com/office/drawing/2014/main" id="{F4294858-E3BA-4AE9-B471-1B116C73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28" y="2665156"/>
            <a:ext cx="3723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 CHẤT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3D027B08-E8A6-48EB-A582-3E38C979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422" y="2653370"/>
            <a:ext cx="4800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 CHẤT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A44E8D4-E6B6-4E34-9FC1-77046409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58" y="4061740"/>
            <a:ext cx="2113453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8C579302-EDC3-4A73-8719-0FF8DAB8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898" y="4074460"/>
            <a:ext cx="1402542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30A508AF-1FA7-4371-A2EC-0138AC74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247" y="4252290"/>
            <a:ext cx="1599315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6C39A5BF-D072-459C-BA31-4027C085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713" y="4256375"/>
            <a:ext cx="1074583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66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66125"/>
              </p:ext>
            </p:extLst>
          </p:nvPr>
        </p:nvGraphicFramePr>
        <p:xfrm>
          <a:off x="387411" y="151157"/>
          <a:ext cx="8552058" cy="2048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7389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4824669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567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586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6466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B43ECE86-7D38-48B8-B0D5-15285A9E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90" y="2416691"/>
            <a:ext cx="597151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626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659E81-80BE-4D38-8137-C36FEF37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90" y="3261683"/>
            <a:ext cx="6885911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0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68085"/>
              </p:ext>
            </p:extLst>
          </p:nvPr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559926"/>
            <a:ext cx="6674855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3/26 SGK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3685048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3685048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N, 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6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b. Phosphorus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31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c. Hydrochloric acid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Cl.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228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9754"/>
            <a:ext cx="856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H, Cl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14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5FF8F923-FA03-4205-BD73-EAB11747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" y="0"/>
            <a:ext cx="7751134" cy="39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ĐIỂM DANH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không vào được lớp học lms thì liên hệ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0907490064 hay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VNPT 0911956868 qua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nghỉ thì PHHS nhắn tin xin phép GVCN qua zalo.</a:t>
            </a:r>
            <a:endParaRPr lang="en-US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d. Calcium carbonate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Ca, C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228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Calcium carbonate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667283"/>
            <a:ext cx="7710292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Calcium carbonate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Ca, C, 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15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 Glucose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C, H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76" y="275332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Glucose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76" y="261534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Glucose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C, H, 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14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f. Kim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Magnesium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Mg.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Magnesium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Magnesium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21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2B434D6-F667-4771-993C-F16A46BF2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36191"/>
              </p:ext>
            </p:extLst>
          </p:nvPr>
        </p:nvGraphicFramePr>
        <p:xfrm>
          <a:off x="397049" y="621291"/>
          <a:ext cx="4839224" cy="1187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9612">
                  <a:extLst>
                    <a:ext uri="{9D8B030D-6E8A-4147-A177-3AD203B41FA5}">
                      <a16:colId xmlns:a16="http://schemas.microsoft.com/office/drawing/2014/main" val="2724524604"/>
                    </a:ext>
                  </a:extLst>
                </a:gridCol>
                <a:gridCol w="2419612">
                  <a:extLst>
                    <a:ext uri="{9D8B030D-6E8A-4147-A177-3AD203B41FA5}">
                      <a16:colId xmlns:a16="http://schemas.microsoft.com/office/drawing/2014/main" val="2010323921"/>
                    </a:ext>
                  </a:extLst>
                </a:gridCol>
              </a:tblGrid>
              <a:tr h="358267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05824"/>
                  </a:ext>
                </a:extLst>
              </a:tr>
              <a:tr h="608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KIM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660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F8B9A4-E16D-40FC-B02B-FA480F251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9" y="1971050"/>
            <a:ext cx="4839224" cy="2841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568EF-1D21-467F-AF71-F45D8CDB1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492" y="122767"/>
            <a:ext cx="3541278" cy="2448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3B270-A4E4-4EC8-B3EE-7C68BBAD8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492" y="2780778"/>
            <a:ext cx="3541278" cy="20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48DF43-1AF6-452D-9466-05E64692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3" y="148856"/>
            <a:ext cx="8339214" cy="4816549"/>
          </a:xfrm>
          <a:prstGeom prst="rect">
            <a:avLst/>
          </a:prstGeom>
        </p:spPr>
      </p:pic>
      <p:pic>
        <p:nvPicPr>
          <p:cNvPr id="1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8B2A6079-057B-4C5B-B086-DD51E695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8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2B434D6-F667-4771-993C-F16A46BF2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62060"/>
              </p:ext>
            </p:extLst>
          </p:nvPr>
        </p:nvGraphicFramePr>
        <p:xfrm>
          <a:off x="1870188" y="172323"/>
          <a:ext cx="4839224" cy="1187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9612">
                  <a:extLst>
                    <a:ext uri="{9D8B030D-6E8A-4147-A177-3AD203B41FA5}">
                      <a16:colId xmlns:a16="http://schemas.microsoft.com/office/drawing/2014/main" val="2724524604"/>
                    </a:ext>
                  </a:extLst>
                </a:gridCol>
                <a:gridCol w="2419612">
                  <a:extLst>
                    <a:ext uri="{9D8B030D-6E8A-4147-A177-3AD203B41FA5}">
                      <a16:colId xmlns:a16="http://schemas.microsoft.com/office/drawing/2014/main" val="2010323921"/>
                    </a:ext>
                  </a:extLst>
                </a:gridCol>
              </a:tblGrid>
              <a:tr h="358267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05824"/>
                  </a:ext>
                </a:extLst>
              </a:tr>
              <a:tr h="608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 CƠ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 CƠ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66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334D29-7F26-4D2C-8D8A-C9D540012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1" y="1453018"/>
            <a:ext cx="8605381" cy="35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387411" y="151157"/>
          <a:ext cx="8552058" cy="2048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7389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4824669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567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586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6466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B43ECE86-7D38-48B8-B0D5-15285A9E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90" y="2416691"/>
            <a:ext cx="597151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626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659E81-80BE-4D38-8137-C36FEF37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90" y="3261683"/>
            <a:ext cx="6885911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34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B43ECE86-7D38-48B8-B0D5-15285A9E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5" y="1200108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57B4565-33CE-4A01-BC6B-276C26232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5" y="716308"/>
            <a:ext cx="5971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E6B89F3-278B-4E11-BDC5-D88E558F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52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E/ CỦNG CỐ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8B662A-C433-45AC-9CFC-A5A8EF60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3295725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E55CFE8-5A40-4ED8-AB41-B56058AD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2495119"/>
            <a:ext cx="597151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CFD7A63-98A0-4C69-9963-2FD325AB2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4" y="1188040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AEBDF6E-16FA-4EB8-A4DB-8F388CA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3283657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2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727A7035-F41A-46DC-8C64-3A3E119B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0" y="0"/>
            <a:ext cx="8059479" cy="42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 DẶN DÒ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TUẦN 5 (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BÀI TẬP TUẦN 5 )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TUẦN 5 -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GVBM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078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0446F-D934-4C71-8DAD-5E24BF1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55" y="10666"/>
            <a:ext cx="8442252" cy="48272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QUY ƯỚC MÔN HÓA HỌC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191365F6-3EF6-4E0F-B614-B741351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5" y="0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2AA49F9-F9B5-406B-8F23-FA1A9820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6" y="2418975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5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455814" y="4322633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8275612" y="4365684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DBBFE840-D36B-4475-B373-F3F8B89F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76" y="925827"/>
            <a:ext cx="6603529" cy="346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cái, trong đó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in hoa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B0CA362A-8213-465F-8776-435925DA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E240A10-5CBE-4330-8F67-12C435E4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" y="0"/>
            <a:ext cx="7251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ÔN BÀI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126C19-7B45-45D5-A651-3501BFA4C79A}"/>
              </a:ext>
            </a:extLst>
          </p:cNvPr>
          <p:cNvSpPr txBox="1"/>
          <p:nvPr/>
        </p:nvSpPr>
        <p:spPr>
          <a:xfrm>
            <a:off x="151556" y="76082"/>
            <a:ext cx="7929190" cy="3974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pic>
        <p:nvPicPr>
          <p:cNvPr id="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18DB93F-8AAF-43ED-BD27-D2FD93CE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1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CA3DFD8-74DF-48C8-B38C-666293A1C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108930"/>
              </p:ext>
            </p:extLst>
          </p:nvPr>
        </p:nvGraphicFramePr>
        <p:xfrm>
          <a:off x="237402" y="548895"/>
          <a:ext cx="6652492" cy="3874255"/>
        </p:xfrm>
        <a:graphic>
          <a:graphicData uri="http://schemas.openxmlformats.org/drawingml/2006/table">
            <a:tbl>
              <a:tblPr firstRow="1" firstCol="1" bandRow="1"/>
              <a:tblGrid>
                <a:gridCol w="788926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201789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978590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006096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94802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382289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220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2205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/ˈsɪlvər/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32" name="Nhóm 1">
            <a:hlinkClick r:id="" action="ppaction://media"/>
            <a:extLst>
              <a:ext uri="{FF2B5EF4-FFF2-40B4-BE49-F238E27FC236}">
                <a16:creationId xmlns:a16="http://schemas.microsoft.com/office/drawing/2014/main" id="{66E19A0C-B2F0-42FA-9E95-B044F5849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4195" y="3043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3B77D-6C08-4641-9A52-81F4964B3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301818"/>
              </p:ext>
            </p:extLst>
          </p:nvPr>
        </p:nvGraphicFramePr>
        <p:xfrm>
          <a:off x="273531" y="231584"/>
          <a:ext cx="6570198" cy="4473250"/>
        </p:xfrm>
        <a:graphic>
          <a:graphicData uri="http://schemas.openxmlformats.org/drawingml/2006/table">
            <a:tbl>
              <a:tblPr firstRow="1" firstCol="1" bandRow="1"/>
              <a:tblGrid>
                <a:gridCol w="779167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186922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162271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95667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83953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201214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902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3568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kælsiəm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23005490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542270205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/ˈkɑːbənət/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5" name="Nhóm 2">
            <a:hlinkClick r:id="" action="ppaction://media"/>
            <a:extLst>
              <a:ext uri="{FF2B5EF4-FFF2-40B4-BE49-F238E27FC236}">
                <a16:creationId xmlns:a16="http://schemas.microsoft.com/office/drawing/2014/main" id="{0294CF66-EA86-4B2C-BAFB-9E68CFF50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7417" y="423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75CBE2-3BEA-4806-8610-75C1BFF6E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617533"/>
              </p:ext>
            </p:extLst>
          </p:nvPr>
        </p:nvGraphicFramePr>
        <p:xfrm>
          <a:off x="260581" y="165314"/>
          <a:ext cx="6827987" cy="4592379"/>
        </p:xfrm>
        <a:graphic>
          <a:graphicData uri="http://schemas.openxmlformats.org/drawingml/2006/table">
            <a:tbl>
              <a:tblPr firstRow="1" firstCol="1" bandRow="1"/>
              <a:tblGrid>
                <a:gridCol w="943309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358003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419174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1553750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1553751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59169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="1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37064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/ˈfɒsfərəs/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/ˈmæŋɡəniːz/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372383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pic>
        <p:nvPicPr>
          <p:cNvPr id="3" name="Nhóm 3">
            <a:hlinkClick r:id="" action="ppaction://media"/>
            <a:extLst>
              <a:ext uri="{FF2B5EF4-FFF2-40B4-BE49-F238E27FC236}">
                <a16:creationId xmlns:a16="http://schemas.microsoft.com/office/drawing/2014/main" id="{42368663-2ED9-4D93-9BB6-E83DEFDC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2503" y="199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BE44A-B3DF-4431-A2A1-D862B239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7569"/>
            <a:ext cx="7692657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VÀO TIẾT HỌC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6: ĐƠN CHẤT VÀ HỢP CHẤT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 TỬ</a:t>
            </a:r>
          </a:p>
        </p:txBody>
      </p:sp>
    </p:spTree>
    <p:extLst>
      <p:ext uri="{BB962C8B-B14F-4D97-AF65-F5344CB8AC3E}">
        <p14:creationId xmlns:p14="http://schemas.microsoft.com/office/powerpoint/2010/main" val="12664509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1384</Words>
  <Application>Microsoft Office PowerPoint</Application>
  <PresentationFormat>On-screen Show (16:9)</PresentationFormat>
  <Paragraphs>314</Paragraphs>
  <Slides>28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Wingdings 3</vt:lpstr>
      <vt:lpstr>Arial</vt:lpstr>
      <vt:lpstr>Roboto Condensed Light</vt:lpstr>
      <vt:lpstr>Passion One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vmphuong.bdq3@hcm.edu.vn</cp:lastModifiedBy>
  <cp:revision>93</cp:revision>
  <dcterms:modified xsi:type="dcterms:W3CDTF">2021-09-24T04:20:09Z</dcterms:modified>
</cp:coreProperties>
</file>